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1" r:id="rId2"/>
    <p:sldId id="312" r:id="rId3"/>
    <p:sldId id="290" r:id="rId4"/>
    <p:sldId id="261" r:id="rId5"/>
    <p:sldId id="262" r:id="rId6"/>
    <p:sldId id="263" r:id="rId7"/>
    <p:sldId id="264" r:id="rId8"/>
    <p:sldId id="265" r:id="rId9"/>
    <p:sldId id="266" r:id="rId10"/>
    <p:sldId id="307" r:id="rId11"/>
    <p:sldId id="303" r:id="rId12"/>
    <p:sldId id="304" r:id="rId13"/>
    <p:sldId id="305" r:id="rId14"/>
    <p:sldId id="308" r:id="rId15"/>
    <p:sldId id="309" r:id="rId16"/>
    <p:sldId id="310" r:id="rId1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CBE10-C936-481C-BF0B-0F25418D16E5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5F0FC-1491-4367-BC00-BA5842F94B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1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AEDE-DF37-4AFE-A631-D925E60E9895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144DC-AF82-41A5-852C-64533B3B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2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44DC-AF82-41A5-852C-64533B3BEB3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1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53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93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1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4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58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90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33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5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37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8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65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6258-4CE1-45EB-90EE-26DFEA01EC91}" type="datetimeFigureOut">
              <a:rPr lang="nb-NO" smtClean="0"/>
              <a:t>21.02.2017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6EF5-6CB8-4CEA-9C7E-E0A807C75D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1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Asperger</a:t>
            </a:r>
            <a:r>
              <a:rPr lang="nb-NO" dirty="0" smtClean="0"/>
              <a:t> syndrom og ADHD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Barn med </a:t>
            </a:r>
            <a:r>
              <a:rPr lang="nb-NO" dirty="0" err="1" smtClean="0"/>
              <a:t>Asperger</a:t>
            </a:r>
            <a:r>
              <a:rPr lang="nb-NO" dirty="0" smtClean="0"/>
              <a:t> syndrom har et høyere stressnivå enn andre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1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29" y="1601369"/>
            <a:ext cx="431634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66" y="1601369"/>
            <a:ext cx="374326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52" y="1600200"/>
            <a:ext cx="38292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ADHD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Forstyrrelse </a:t>
            </a:r>
            <a:r>
              <a:rPr lang="nb-NO" dirty="0"/>
              <a:t>av oppmerksomhet og aktivitet (ADHD) er en </a:t>
            </a:r>
            <a:r>
              <a:rPr lang="nb-NO" dirty="0" err="1"/>
              <a:t>nevropsykiatrisk</a:t>
            </a:r>
            <a:r>
              <a:rPr lang="nb-NO" dirty="0"/>
              <a:t> funksjonshemming </a:t>
            </a:r>
            <a:endParaRPr lang="nb-NO" dirty="0" smtClean="0"/>
          </a:p>
          <a:p>
            <a:r>
              <a:rPr lang="nb-NO" dirty="0" smtClean="0"/>
              <a:t>Det påvirker </a:t>
            </a:r>
            <a:r>
              <a:rPr lang="nb-NO" dirty="0"/>
              <a:t>evnen til å fokusere og konsentrere seg om en bestemt oppgave. </a:t>
            </a:r>
            <a:endParaRPr lang="nb-NO" dirty="0" smtClean="0"/>
          </a:p>
          <a:p>
            <a:r>
              <a:rPr lang="nb-NO" dirty="0" smtClean="0"/>
              <a:t>ADHD </a:t>
            </a:r>
            <a:r>
              <a:rPr lang="nb-NO" dirty="0"/>
              <a:t>omfatter også overdreven aktivitet og impulsivitet.</a:t>
            </a:r>
          </a:p>
        </p:txBody>
      </p:sp>
    </p:spTree>
    <p:extLst>
      <p:ext uri="{BB962C8B-B14F-4D97-AF65-F5344CB8AC3E}">
        <p14:creationId xmlns:p14="http://schemas.microsoft.com/office/powerpoint/2010/main" val="42186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Manglende evne til å konsentrere seg, fokusere eller sitte stille</a:t>
            </a:r>
          </a:p>
          <a:p>
            <a:r>
              <a:rPr lang="nb-NO" dirty="0" smtClean="0"/>
              <a:t>Vansker med å kontrollere </a:t>
            </a:r>
            <a:r>
              <a:rPr lang="nb-NO" dirty="0"/>
              <a:t>impulsiv eller aggressiv </a:t>
            </a:r>
            <a:r>
              <a:rPr lang="nb-NO" dirty="0" smtClean="0"/>
              <a:t>atferd</a:t>
            </a:r>
          </a:p>
          <a:p>
            <a:r>
              <a:rPr lang="nb-NO" dirty="0" smtClean="0"/>
              <a:t>Vansker med å regulere følelser</a:t>
            </a:r>
          </a:p>
          <a:p>
            <a:r>
              <a:rPr lang="nb-NO" dirty="0" smtClean="0"/>
              <a:t>Sosiale vansker fordi barnet ikke får med seg hva som skjer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7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Asperger</a:t>
            </a:r>
            <a:r>
              <a:rPr lang="nb-NO" dirty="0" smtClean="0"/>
              <a:t> syndrom og ADHD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Forståelsesvansker kombinert med vansker med å regulere følelser og impulsive handlinger kan føre til situasjoner der barnet gjør ting som får uheldige konsekvenser for andre og dem selv. </a:t>
            </a:r>
          </a:p>
          <a:p>
            <a:r>
              <a:rPr lang="nb-NO" dirty="0" smtClean="0"/>
              <a:t>Viktig å huske på at barnet ikke gjør dette for å være slem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6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Asperger</a:t>
            </a:r>
            <a:r>
              <a:rPr lang="nb-NO" dirty="0" smtClean="0"/>
              <a:t> syndrom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err="1" smtClean="0"/>
              <a:t>Asperger</a:t>
            </a:r>
            <a:r>
              <a:rPr lang="nb-NO" dirty="0" smtClean="0"/>
              <a:t> syndrom er en </a:t>
            </a:r>
            <a:r>
              <a:rPr lang="nb-NO" dirty="0"/>
              <a:t>utviklingsforstyrrelse- forstyrrelse på flere sentrale utviklingsområder.  Vil prege personen gjennom hele livet i mer el. mindre </a:t>
            </a:r>
            <a:r>
              <a:rPr lang="nb-NO" dirty="0" smtClean="0"/>
              <a:t>grad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Må sees på som en funksjonshemming hos personer som i utgangspunktet er normalt begavet. Funksjonsvansker spesielt knyttet opp til sosial samhandling og tilpasning i det daglige </a:t>
            </a:r>
            <a:r>
              <a:rPr lang="nb-NO" dirty="0" smtClean="0"/>
              <a:t>liv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37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Asperger</a:t>
            </a:r>
            <a:r>
              <a:rPr lang="nb-NO" dirty="0" smtClean="0"/>
              <a:t> Syndrom er en forståelsesvanske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”</a:t>
            </a:r>
            <a:r>
              <a:rPr lang="nb-NO" dirty="0"/>
              <a:t>Misforståtte” personer: Skiller seg ikke ut utseendemessig, ofte misforstått, kan oppfattes som </a:t>
            </a:r>
            <a:r>
              <a:rPr lang="nb-NO" dirty="0" smtClean="0"/>
              <a:t>uoppdragne/uhøflige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35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1. Sosiale relasjoner- gjensidig samspill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1" cy="4349080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Mer opptatt av aktivitet enn relasjon </a:t>
            </a:r>
          </a:p>
          <a:p>
            <a:r>
              <a:rPr lang="nb-NO" dirty="0" smtClean="0"/>
              <a:t>Vennskap defineres som å gjøre noe sammen</a:t>
            </a:r>
          </a:p>
          <a:p>
            <a:r>
              <a:rPr lang="nb-NO" dirty="0" smtClean="0"/>
              <a:t>Vansker </a:t>
            </a:r>
            <a:r>
              <a:rPr lang="nb-NO" dirty="0" err="1" smtClean="0"/>
              <a:t>ift</a:t>
            </a:r>
            <a:r>
              <a:rPr lang="nb-NO" dirty="0" smtClean="0"/>
              <a:t> å ta kontakt med andre, opprettholde kontakten, tilpasse seg andres behov og avslutte kontakt med andre</a:t>
            </a:r>
          </a:p>
          <a:p>
            <a:r>
              <a:rPr lang="nb-NO" dirty="0"/>
              <a:t>Vansker med spontant å dele opplevelser, følelser og interesser</a:t>
            </a:r>
          </a:p>
          <a:p>
            <a:endParaRPr lang="nb-NO" dirty="0"/>
          </a:p>
        </p:txBody>
      </p:sp>
      <p:pic>
        <p:nvPicPr>
          <p:cNvPr id="7170" name="Picture 2" descr="C:\Users\ehom\AppData\Local\Microsoft\Windows\Temporary Internet Files\Content.Outlook\CXZEWD2T\bilde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36537" r="9411" b="27838"/>
          <a:stretch/>
        </p:blipFill>
        <p:spPr bwMode="auto">
          <a:xfrm>
            <a:off x="5626932" y="1686200"/>
            <a:ext cx="3517068" cy="25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b-NO" dirty="0" smtClean="0"/>
              <a:t>Vansker med sosiale koder og spilleregler</a:t>
            </a:r>
          </a:p>
          <a:p>
            <a:r>
              <a:rPr lang="nb-NO" dirty="0" smtClean="0"/>
              <a:t>Kan fremstå som: </a:t>
            </a:r>
          </a:p>
          <a:p>
            <a:pPr>
              <a:buFontTx/>
              <a:buChar char="-"/>
            </a:pPr>
            <a:r>
              <a:rPr lang="nb-NO" dirty="0" smtClean="0"/>
              <a:t>sosialt klønete, uhøflige, egosentriske, belærende, forelesende, omstendelige og detaljfokuserte </a:t>
            </a:r>
          </a:p>
          <a:p>
            <a:r>
              <a:rPr lang="nb-NO" dirty="0" smtClean="0"/>
              <a:t>Vansker med å sette seg inn i andres tanker, følelser, opplevelser, hensikter, oppfatninger og forventninger</a:t>
            </a:r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5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Kommunikasjon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Kan ha et veslevoksent, pedantisk språk</a:t>
            </a:r>
          </a:p>
          <a:p>
            <a:r>
              <a:rPr lang="nb-NO" dirty="0" smtClean="0"/>
              <a:t>Misforstår og blir lett misforstått (tolkningsproblem)</a:t>
            </a:r>
          </a:p>
          <a:p>
            <a:r>
              <a:rPr lang="nb-NO" dirty="0" smtClean="0"/>
              <a:t>Kan ha en konkret og bokstavelig oppfattelse</a:t>
            </a:r>
          </a:p>
          <a:p>
            <a:endParaRPr lang="nb-NO" dirty="0" smtClean="0"/>
          </a:p>
          <a:p>
            <a:r>
              <a:rPr lang="nb-NO" dirty="0" smtClean="0"/>
              <a:t>Vansker med:</a:t>
            </a:r>
          </a:p>
          <a:p>
            <a:pPr>
              <a:buFontTx/>
              <a:buChar char="-"/>
            </a:pPr>
            <a:r>
              <a:rPr lang="nb-NO" dirty="0" smtClean="0"/>
              <a:t>ironi og sarkasme</a:t>
            </a:r>
          </a:p>
          <a:p>
            <a:pPr>
              <a:buFontTx/>
              <a:buChar char="-"/>
            </a:pPr>
            <a:r>
              <a:rPr lang="nb-NO" dirty="0" smtClean="0"/>
              <a:t>vitser og uforståelig humor</a:t>
            </a:r>
          </a:p>
          <a:p>
            <a:pPr>
              <a:buFontTx/>
              <a:buChar char="-"/>
            </a:pPr>
            <a:r>
              <a:rPr lang="nb-NO" dirty="0" smtClean="0"/>
              <a:t>billedlig tale </a:t>
            </a:r>
          </a:p>
          <a:p>
            <a:pPr>
              <a:buFontTx/>
              <a:buChar char="-"/>
            </a:pPr>
            <a:r>
              <a:rPr lang="nb-NO" dirty="0" smtClean="0"/>
              <a:t>hvite løgner</a:t>
            </a:r>
          </a:p>
          <a:p>
            <a:pPr>
              <a:buFontTx/>
              <a:buChar char="-"/>
            </a:pPr>
            <a:r>
              <a:rPr lang="nb-NO" dirty="0" smtClean="0"/>
              <a:t>avpasse stemmevolum, rytme og tonefall</a:t>
            </a:r>
          </a:p>
          <a:p>
            <a:pPr>
              <a:buFontTx/>
              <a:buChar char="-"/>
            </a:pPr>
            <a:r>
              <a:rPr lang="nb-NO" dirty="0"/>
              <a:t>d</a:t>
            </a:r>
            <a:r>
              <a:rPr lang="nb-NO" dirty="0" smtClean="0"/>
              <a:t>obbel betydning</a:t>
            </a:r>
          </a:p>
          <a:p>
            <a:pPr>
              <a:buFontTx/>
              <a:buChar char="-"/>
            </a:pPr>
            <a:r>
              <a:rPr lang="nb-NO" dirty="0" smtClean="0"/>
              <a:t>Starte og avslutte samtaler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1146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b-NO" dirty="0"/>
              <a:t>b</a:t>
            </a:r>
            <a:r>
              <a:rPr lang="nb-NO" dirty="0" smtClean="0"/>
              <a:t>ytte tema </a:t>
            </a:r>
          </a:p>
          <a:p>
            <a:pPr>
              <a:buFontTx/>
              <a:buChar char="-"/>
            </a:pPr>
            <a:r>
              <a:rPr lang="nb-NO" dirty="0"/>
              <a:t>v</a:t>
            </a:r>
            <a:r>
              <a:rPr lang="nb-NO" dirty="0" smtClean="0"/>
              <a:t>ite hva det er passende å snakke om i ulike sammenhenger</a:t>
            </a:r>
          </a:p>
          <a:p>
            <a:pPr>
              <a:buFontTx/>
              <a:buChar char="-"/>
            </a:pPr>
            <a:r>
              <a:rPr lang="nb-NO" dirty="0" err="1"/>
              <a:t>s</a:t>
            </a:r>
            <a:r>
              <a:rPr lang="nb-NO" dirty="0" err="1" smtClean="0"/>
              <a:t>mall</a:t>
            </a:r>
            <a:r>
              <a:rPr lang="nb-NO" dirty="0" smtClean="0"/>
              <a:t> talk</a:t>
            </a:r>
          </a:p>
          <a:p>
            <a:pPr>
              <a:buFontTx/>
              <a:buChar char="-"/>
            </a:pPr>
            <a:r>
              <a:rPr lang="nb-NO" dirty="0" smtClean="0"/>
              <a:t>uttrykke og forstå følelsesspråk</a:t>
            </a:r>
          </a:p>
          <a:p>
            <a:pPr>
              <a:buFontTx/>
              <a:buChar char="-"/>
            </a:pPr>
            <a:r>
              <a:rPr lang="nb-NO" dirty="0"/>
              <a:t>b</a:t>
            </a:r>
            <a:r>
              <a:rPr lang="nb-NO" dirty="0" smtClean="0"/>
              <a:t>li engasjert i andres interesser og følelser</a:t>
            </a:r>
          </a:p>
          <a:p>
            <a:pPr>
              <a:buFontTx/>
              <a:buChar char="-"/>
            </a:pPr>
            <a:r>
              <a:rPr lang="nb-NO" dirty="0"/>
              <a:t>d</a:t>
            </a:r>
            <a:r>
              <a:rPr lang="nb-NO" dirty="0" smtClean="0"/>
              <a:t>ele gleder og interesser</a:t>
            </a:r>
          </a:p>
          <a:p>
            <a:pPr>
              <a:buFontTx/>
              <a:buChar char="-"/>
            </a:pPr>
            <a:r>
              <a:rPr lang="nb-NO" dirty="0"/>
              <a:t>r</a:t>
            </a:r>
            <a:r>
              <a:rPr lang="nb-NO" dirty="0" smtClean="0"/>
              <a:t>eflektere over egne tanker</a:t>
            </a:r>
          </a:p>
          <a:p>
            <a:pPr>
              <a:buFontTx/>
              <a:buChar char="-"/>
            </a:pPr>
            <a:r>
              <a:rPr lang="nb-NO" dirty="0" smtClean="0"/>
              <a:t>turtaking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825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Vansker med nonverbal kommunikasjon:</a:t>
            </a:r>
          </a:p>
          <a:p>
            <a:pPr>
              <a:buFontTx/>
              <a:buChar char="-"/>
            </a:pPr>
            <a:r>
              <a:rPr lang="nb-NO" dirty="0" smtClean="0"/>
              <a:t>Tolke </a:t>
            </a:r>
            <a:r>
              <a:rPr lang="nb-NO" dirty="0"/>
              <a:t>andres nonverbale </a:t>
            </a:r>
            <a:r>
              <a:rPr lang="nb-NO" dirty="0" smtClean="0"/>
              <a:t>utrykk</a:t>
            </a:r>
          </a:p>
          <a:p>
            <a:pPr>
              <a:buFontTx/>
              <a:buChar char="-"/>
            </a:pPr>
            <a:r>
              <a:rPr lang="nb-NO" dirty="0"/>
              <a:t>Kan virke likegyldige i kontakten: Lite utrykk (mimikk, </a:t>
            </a:r>
            <a:r>
              <a:rPr lang="nb-NO" dirty="0" smtClean="0"/>
              <a:t>gester) og </a:t>
            </a:r>
            <a:r>
              <a:rPr lang="nb-NO" dirty="0"/>
              <a:t>begrenset bruk av kropps-språk</a:t>
            </a:r>
          </a:p>
          <a:p>
            <a:pPr>
              <a:buFontTx/>
              <a:buChar char="-"/>
            </a:pPr>
            <a:r>
              <a:rPr lang="nb-NO" dirty="0"/>
              <a:t>Dårlig </a:t>
            </a:r>
            <a:r>
              <a:rPr lang="nb-NO" dirty="0" smtClean="0"/>
              <a:t>blikk-kontakt</a:t>
            </a:r>
          </a:p>
          <a:p>
            <a:pPr>
              <a:buFontTx/>
              <a:buChar char="-"/>
            </a:pPr>
            <a:r>
              <a:rPr lang="nb-NO" dirty="0" smtClean="0"/>
              <a:t>Monotont språk/avpasse volum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Avbryter fordi de ikke vet:</a:t>
            </a:r>
          </a:p>
          <a:p>
            <a:pPr>
              <a:buFontTx/>
              <a:buChar char="-"/>
            </a:pPr>
            <a:r>
              <a:rPr lang="nb-NO" dirty="0" smtClean="0"/>
              <a:t>Når det er deres tur</a:t>
            </a:r>
          </a:p>
          <a:p>
            <a:pPr>
              <a:buFontTx/>
              <a:buChar char="-"/>
            </a:pPr>
            <a:r>
              <a:rPr lang="nb-NO" dirty="0" smtClean="0"/>
              <a:t>Når og hvordan en kan skifte tema</a:t>
            </a:r>
          </a:p>
          <a:p>
            <a:pPr>
              <a:buFontTx/>
              <a:buChar char="-"/>
            </a:pPr>
            <a:r>
              <a:rPr lang="nb-NO" dirty="0" smtClean="0"/>
              <a:t>Når en skal være lyttende</a:t>
            </a:r>
          </a:p>
          <a:p>
            <a:pPr>
              <a:buFontTx/>
              <a:buChar char="-"/>
            </a:pPr>
            <a:r>
              <a:rPr lang="nb-NO" dirty="0" smtClean="0"/>
              <a:t>Åpne spørsmål er vanskelige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3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Repetitiv atferd og interesser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Rigiditets-og</a:t>
            </a:r>
            <a:r>
              <a:rPr lang="nb-NO" dirty="0" smtClean="0"/>
              <a:t> omstillingsvanske </a:t>
            </a:r>
          </a:p>
          <a:p>
            <a:pPr>
              <a:buFontTx/>
              <a:buChar char="-"/>
            </a:pPr>
            <a:r>
              <a:rPr lang="nb-NO" dirty="0" smtClean="0"/>
              <a:t>Vansker med å takle at noe blir annerledes (rutinebrudd, nye personer, omgivelser)</a:t>
            </a:r>
          </a:p>
          <a:p>
            <a:pPr>
              <a:buFontTx/>
              <a:buChar char="-"/>
            </a:pPr>
            <a:r>
              <a:rPr lang="nb-NO" dirty="0" smtClean="0"/>
              <a:t>Vansker med overganger</a:t>
            </a:r>
          </a:p>
          <a:p>
            <a:pPr>
              <a:buFontTx/>
              <a:buChar char="-"/>
            </a:pPr>
            <a:r>
              <a:rPr lang="nb-NO" dirty="0" smtClean="0"/>
              <a:t>Rutiner, ritualer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Motiveringsvanske mer enn vegring og motvilje</a:t>
            </a:r>
          </a:p>
          <a:p>
            <a:r>
              <a:rPr lang="nb-NO" dirty="0" smtClean="0"/>
              <a:t>Særinteresser, snevert interessefelt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400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1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485</Words>
  <Application>Microsoft Office PowerPoint</Application>
  <PresentationFormat>Skjermfremvisning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Asperger syndrom og ADHD</vt:lpstr>
      <vt:lpstr>Asperger syndrom</vt:lpstr>
      <vt:lpstr>PowerPoint-presentasjon</vt:lpstr>
      <vt:lpstr>1. Sosiale relasjoner- gjensidig samspill</vt:lpstr>
      <vt:lpstr>PowerPoint-presentasjon</vt:lpstr>
      <vt:lpstr>2. Kommunikasjon</vt:lpstr>
      <vt:lpstr>PowerPoint-presentasjon</vt:lpstr>
      <vt:lpstr>PowerPoint-presentasjon</vt:lpstr>
      <vt:lpstr>3. Repetitiv atferd og interesser </vt:lpstr>
      <vt:lpstr>Stress</vt:lpstr>
      <vt:lpstr>PowerPoint-presentasjon</vt:lpstr>
      <vt:lpstr>PowerPoint-presentasjon</vt:lpstr>
      <vt:lpstr>PowerPoint-presentasjon</vt:lpstr>
      <vt:lpstr>ADHD</vt:lpstr>
      <vt:lpstr>PowerPoint-presentasjon</vt:lpstr>
      <vt:lpstr>Asperger syndrom og ADHD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Foreldrekurs 2013 Autismespekterforstyrrelser</dc:title>
  <dc:creator>Elin Hompland</dc:creator>
  <cp:lastModifiedBy>Kristian Waage</cp:lastModifiedBy>
  <cp:revision>72</cp:revision>
  <cp:lastPrinted>2016-10-27T10:25:42Z</cp:lastPrinted>
  <dcterms:created xsi:type="dcterms:W3CDTF">2013-10-17T07:11:58Z</dcterms:created>
  <dcterms:modified xsi:type="dcterms:W3CDTF">2017-02-23T10:56:02Z</dcterms:modified>
</cp:coreProperties>
</file>